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68" r:id="rId5"/>
    <p:sldId id="258" r:id="rId6"/>
    <p:sldId id="267" r:id="rId7"/>
    <p:sldId id="259" r:id="rId8"/>
    <p:sldId id="278" r:id="rId9"/>
    <p:sldId id="283" r:id="rId10"/>
    <p:sldId id="261" r:id="rId11"/>
    <p:sldId id="262" r:id="rId12"/>
    <p:sldId id="277" r:id="rId13"/>
    <p:sldId id="281" r:id="rId14"/>
    <p:sldId id="279" r:id="rId15"/>
    <p:sldId id="284" r:id="rId16"/>
    <p:sldId id="264" r:id="rId17"/>
    <p:sldId id="285" r:id="rId18"/>
    <p:sldId id="28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Начало года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728558746333182"/>
          <c:y val="3.0707972062438013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438838413826845"/>
                  <c:y val="0.2016942907009459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Высокий</a:t>
                    </a:r>
                    <a:r>
                      <a:rPr lang="ru-RU" sz="1400" baseline="0" dirty="0" smtClean="0"/>
                      <a:t> уровень</a:t>
                    </a:r>
                    <a:r>
                      <a:rPr lang="ru-RU" sz="1400" dirty="0"/>
                      <a:t>
16%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716419638721658"/>
                  <c:y val="-0.1609853373194730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Средний</a:t>
                    </a:r>
                    <a:r>
                      <a:rPr lang="ru-RU" sz="1400" baseline="0" dirty="0" smtClean="0"/>
                      <a:t> уровень</a:t>
                    </a:r>
                    <a:r>
                      <a:rPr lang="ru-RU" sz="1400" dirty="0"/>
                      <a:t>
36%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2368912219305917"/>
                  <c:y val="-1.790932430988098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Низкий</a:t>
                    </a:r>
                    <a:r>
                      <a:rPr lang="ru-RU" sz="1400" baseline="0" dirty="0" smtClean="0"/>
                      <a:t> уровень</a:t>
                    </a:r>
                    <a:r>
                      <a:rPr lang="ru-RU" sz="1800" dirty="0"/>
                      <a:t>
</a:t>
                    </a:r>
                    <a:r>
                      <a:rPr lang="ru-RU" sz="1400" dirty="0"/>
                      <a:t>48%</a:t>
                    </a:r>
                    <a:endParaRPr lang="ru-RU" sz="1800" dirty="0"/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Лист1!$A$44:$D$44</c:f>
              <c:strCache>
                <c:ptCount val="4"/>
                <c:pt idx="0">
                  <c:v>Связей нет</c:v>
                </c:pt>
                <c:pt idx="1">
                  <c:v>Случайные связи</c:v>
                </c:pt>
                <c:pt idx="2">
                  <c:v>связи по внешним признакам</c:v>
                </c:pt>
                <c:pt idx="3">
                  <c:v>Логические связи</c:v>
                </c:pt>
              </c:strCache>
            </c:strRef>
          </c:cat>
          <c:val>
            <c:numRef>
              <c:f>Лист1!$A$45:$D$45</c:f>
              <c:numCache>
                <c:formatCode>General</c:formatCode>
                <c:ptCount val="4"/>
                <c:pt idx="0">
                  <c:v>0.8</c:v>
                </c:pt>
                <c:pt idx="1">
                  <c:v>1.8</c:v>
                </c:pt>
                <c:pt idx="2">
                  <c:v>2.4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Конец года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14360136801088"/>
          <c:y val="5.0686224705782774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491326822436573"/>
                  <c:y val="0.14916670332409571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Высокий</a:t>
                    </a: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уровень</a:t>
                    </a:r>
                    <a:r>
                      <a:rPr lang="ru-RU" sz="1400" b="0" dirty="0">
                        <a:latin typeface="Times New Roman" pitchFamily="18" charset="0"/>
                        <a:cs typeface="Times New Roman" pitchFamily="18" charset="0"/>
                      </a:rPr>
                      <a:t>
26%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1334006874395283"/>
                  <c:y val="-0.19307321221718787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Средний</a:t>
                    </a: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уровень</a:t>
                    </a:r>
                    <a:r>
                      <a:rPr lang="ru-RU" sz="1400" b="0" dirty="0">
                        <a:latin typeface="Times New Roman" pitchFamily="18" charset="0"/>
                        <a:cs typeface="Times New Roman" pitchFamily="18" charset="0"/>
                      </a:rPr>
                      <a:t>
40%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5589275017202001"/>
                  <c:y val="9.240383903306675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Низкий</a:t>
                    </a:r>
                    <a:r>
                      <a:rPr lang="ru-RU" sz="1400" baseline="0" dirty="0" smtClean="0"/>
                      <a:t> уровень </a:t>
                    </a:r>
                    <a:r>
                      <a:rPr lang="ru-RU" sz="1400" dirty="0" smtClean="0"/>
                      <a:t>34</a:t>
                    </a:r>
                    <a:r>
                      <a:rPr lang="ru-RU" sz="1400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Лист1!$A$66:$D$66</c:f>
              <c:strCache>
                <c:ptCount val="4"/>
                <c:pt idx="0">
                  <c:v>Связей нет</c:v>
                </c:pt>
                <c:pt idx="1">
                  <c:v>Случайные связи</c:v>
                </c:pt>
                <c:pt idx="2">
                  <c:v>связи по внешним признакам</c:v>
                </c:pt>
                <c:pt idx="3">
                  <c:v>Логические связи</c:v>
                </c:pt>
              </c:strCache>
            </c:strRef>
          </c:cat>
          <c:val>
            <c:numRef>
              <c:f>Лист1!$A$67:$D$67</c:f>
              <c:numCache>
                <c:formatCode>General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1.7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CE14-EBE9-4FA8-A060-52B5C4826907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8EF28-752C-46A6-9909-33CD957C9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EF28-752C-46A6-9909-33CD957C9F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№43 «Снежинка»»  города Белово</a:t>
            </a:r>
            <a:endParaRPr lang="ru-RU" sz="2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Зайдель</a:t>
            </a:r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Владимировна;</a:t>
            </a:r>
          </a:p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Ефремова Ольга Николаевна</a:t>
            </a:r>
            <a:endParaRPr lang="ru-RU" sz="2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286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путешественников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_20180926_13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5334000" cy="3124200"/>
          </a:xfrm>
          <a:prstGeom prst="rect">
            <a:avLst/>
          </a:prstGeom>
        </p:spPr>
      </p:pic>
      <p:pic>
        <p:nvPicPr>
          <p:cNvPr id="22" name="Рисунок 21" descr="IMG_20180926_133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065287"/>
            <a:ext cx="5410200" cy="3505772"/>
          </a:xfrm>
          <a:prstGeom prst="rect">
            <a:avLst/>
          </a:prstGeom>
        </p:spPr>
      </p:pic>
      <p:pic>
        <p:nvPicPr>
          <p:cNvPr id="23" name="Рисунок 22" descr="глобус (4) -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57200"/>
            <a:ext cx="3015521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Дидактические  игровые пособия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обус (3)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733800"/>
            <a:ext cx="1854200" cy="2286000"/>
          </a:xfrm>
          <a:prstGeom prst="rect">
            <a:avLst/>
          </a:prstGeom>
        </p:spPr>
      </p:pic>
      <p:pic>
        <p:nvPicPr>
          <p:cNvPr id="7" name="Рисунок 6" descr="Игры народов м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76600"/>
            <a:ext cx="2057400" cy="3200400"/>
          </a:xfrm>
          <a:prstGeom prst="rect">
            <a:avLst/>
          </a:prstGeom>
        </p:spPr>
      </p:pic>
      <p:pic>
        <p:nvPicPr>
          <p:cNvPr id="8" name="Рисунок 7" descr="Картотека игр по природным зон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57200"/>
            <a:ext cx="2154059" cy="3048000"/>
          </a:xfrm>
          <a:prstGeom prst="rect">
            <a:avLst/>
          </a:prstGeom>
        </p:spPr>
      </p:pic>
      <p:pic>
        <p:nvPicPr>
          <p:cNvPr id="9" name="Рисунок 8" descr="Обложка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3276600"/>
            <a:ext cx="2209800" cy="3221743"/>
          </a:xfrm>
          <a:prstGeom prst="rect">
            <a:avLst/>
          </a:prstGeom>
        </p:spPr>
      </p:pic>
      <p:pic>
        <p:nvPicPr>
          <p:cNvPr id="10" name="Рисунок 9" descr="Обложка и содержан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2133599" cy="3019048"/>
          </a:xfrm>
          <a:prstGeom prst="rect">
            <a:avLst/>
          </a:prstGeom>
        </p:spPr>
      </p:pic>
      <p:pic>
        <p:nvPicPr>
          <p:cNvPr id="12" name="Рисунок 11" descr="Сказки народов мир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352800"/>
            <a:ext cx="2207911" cy="312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6096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Приложения для совместной деятельности педагога с детьми  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10318_165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586" y="1905000"/>
            <a:ext cx="4275214" cy="4577589"/>
          </a:xfrm>
          <a:prstGeom prst="rect">
            <a:avLst/>
          </a:prstGeom>
        </p:spPr>
      </p:pic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3429000" cy="4852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685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«Путеводитель по географии»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ge_00007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343400"/>
            <a:ext cx="2136648" cy="2186629"/>
          </a:xfrm>
          <a:prstGeom prst="rect">
            <a:avLst/>
          </a:prstGeom>
        </p:spPr>
      </p:pic>
      <p:pic>
        <p:nvPicPr>
          <p:cNvPr id="5" name="Рисунок 4" descr="Page_0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19600"/>
            <a:ext cx="1932432" cy="2027321"/>
          </a:xfrm>
          <a:prstGeom prst="rect">
            <a:avLst/>
          </a:prstGeom>
        </p:spPr>
      </p:pic>
      <p:pic>
        <p:nvPicPr>
          <p:cNvPr id="8" name="Рисунок 7" descr="Page_00010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419600"/>
            <a:ext cx="1981200" cy="1999041"/>
          </a:xfrm>
          <a:prstGeom prst="rect">
            <a:avLst/>
          </a:prstGeom>
        </p:spPr>
      </p:pic>
      <p:pic>
        <p:nvPicPr>
          <p:cNvPr id="9" name="Рисунок 8" descr="Page_0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4343400"/>
            <a:ext cx="1981200" cy="2091940"/>
          </a:xfrm>
          <a:prstGeom prst="rect">
            <a:avLst/>
          </a:prstGeom>
        </p:spPr>
      </p:pic>
      <p:pic>
        <p:nvPicPr>
          <p:cNvPr id="6" name="Рисунок 5" descr="Page_000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04800"/>
            <a:ext cx="6324600" cy="401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9128208182208176208189208184208181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295400"/>
            <a:ext cx="3657600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6858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Рисовалка</a:t>
            </a: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познавалка</a:t>
            </a: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38681904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627378"/>
            <a:ext cx="4550941" cy="3959357"/>
          </a:xfrm>
          <a:prstGeom prst="rect">
            <a:avLst/>
          </a:prstGeom>
        </p:spPr>
      </p:pic>
      <p:pic>
        <p:nvPicPr>
          <p:cNvPr id="4" name="Рисунок 3" descr="1738681904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4351734" cy="3276600"/>
          </a:xfrm>
          <a:prstGeom prst="rect">
            <a:avLst/>
          </a:prstGeom>
        </p:spPr>
      </p:pic>
      <p:pic>
        <p:nvPicPr>
          <p:cNvPr id="6" name="Рисунок 5" descr="глобус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0"/>
            <a:ext cx="3107336" cy="25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-20180922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073400"/>
            <a:ext cx="5181600" cy="3454400"/>
          </a:xfrm>
          <a:prstGeom prst="rect">
            <a:avLst/>
          </a:prstGeom>
        </p:spPr>
      </p:pic>
      <p:pic>
        <p:nvPicPr>
          <p:cNvPr id="7" name="Рисунок 6" descr="IMG_20180412_174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5257800" cy="3447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06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лобус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86200"/>
            <a:ext cx="2743200" cy="246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лобус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3107336" cy="2527300"/>
          </a:xfrm>
          <a:prstGeom prst="rect">
            <a:avLst/>
          </a:prstGeom>
        </p:spPr>
      </p:pic>
      <p:pic>
        <p:nvPicPr>
          <p:cNvPr id="7" name="Рисунок 6" descr="Работа с родителя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799"/>
            <a:ext cx="2743200" cy="3820885"/>
          </a:xfrm>
          <a:prstGeom prst="rect">
            <a:avLst/>
          </a:prstGeom>
        </p:spPr>
      </p:pic>
      <p:pic>
        <p:nvPicPr>
          <p:cNvPr id="8" name="Рисунок 7" descr="83804846_large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512" y="533400"/>
            <a:ext cx="2507718" cy="3657600"/>
          </a:xfrm>
          <a:prstGeom prst="rect">
            <a:avLst/>
          </a:prstGeom>
        </p:spPr>
      </p:pic>
      <p:pic>
        <p:nvPicPr>
          <p:cNvPr id="9" name="Рисунок 8" descr="83804850_large_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2438400"/>
            <a:ext cx="2615327" cy="370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1371600"/>
          <a:ext cx="5181600" cy="462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114801" y="1371600"/>
          <a:ext cx="502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8400" y="533400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№43 «Снежинка»»  города Белово</a:t>
            </a:r>
            <a:endParaRPr lang="ru-RU" sz="2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362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 путешественников»</a:t>
            </a:r>
            <a:endParaRPr lang="ru-RU" sz="4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800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Зайдель</a:t>
            </a:r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Владимировна;</a:t>
            </a:r>
          </a:p>
          <a:p>
            <a:pPr algn="ctr"/>
            <a:r>
              <a:rPr lang="ru-RU" sz="2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Ефремова Ольга Николаевна</a:t>
            </a:r>
            <a:endParaRPr lang="ru-RU" sz="2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об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4909886" cy="3658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33400"/>
            <a:ext cx="548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«Географии основы</a:t>
            </a:r>
            <a:b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Заставляют стать поэтом!</a:t>
            </a:r>
            <a:b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опишешь тусклым словом</a:t>
            </a:r>
            <a:b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Нашу яркую планету…»</a:t>
            </a:r>
            <a:b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И.И. Ландо</a:t>
            </a:r>
            <a:endParaRPr lang="ru-RU" sz="3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572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географических представлений способствует:</a:t>
            </a:r>
          </a:p>
          <a:p>
            <a:r>
              <a:rPr lang="ru-RU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расширению кругозора детей дошкольного возраста,</a:t>
            </a:r>
          </a:p>
          <a:p>
            <a:r>
              <a:rPr lang="ru-RU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развитию мыслительных процессов;</a:t>
            </a:r>
          </a:p>
          <a:p>
            <a:r>
              <a:rPr lang="ru-RU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учит воспринимать, обобщать, анализировать полученную информацию. </a:t>
            </a:r>
            <a:endParaRPr lang="ru-RU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лоб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00400"/>
            <a:ext cx="2613058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8305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ru-RU" sz="3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накоплен, обобщен и систематизирован методический материал в условиях дошкольного образовательного учреждения.</a:t>
            </a:r>
          </a:p>
          <a:p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глобус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95600"/>
            <a:ext cx="4038600" cy="3350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8153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3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географических представлений у детей старшего дошкольного возраста при развитии познавательной активности. </a:t>
            </a:r>
          </a:p>
          <a:p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глобус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95600"/>
            <a:ext cx="4044221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0925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76600"/>
            <a:ext cx="5261152" cy="3276600"/>
          </a:xfrm>
          <a:prstGeom prst="rect">
            <a:avLst/>
          </a:prstGeom>
        </p:spPr>
      </p:pic>
      <p:pic>
        <p:nvPicPr>
          <p:cNvPr id="4" name="Рисунок 3" descr="глобус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99448"/>
            <a:ext cx="2438400" cy="2887578"/>
          </a:xfrm>
          <a:prstGeom prst="rect">
            <a:avLst/>
          </a:prstGeom>
        </p:spPr>
      </p:pic>
      <p:pic>
        <p:nvPicPr>
          <p:cNvPr id="1026" name="Picture 2" descr="C:\Users\Admin\Desktop\География\Лесенка\Фото на лесенку\IMG_20181108_095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1"/>
            <a:ext cx="5105400" cy="3481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106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«Тематические встречи»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0925_083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72390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572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Научно-методическая литература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лобус (4)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"/>
            <a:ext cx="2819400" cy="2351057"/>
          </a:xfrm>
          <a:prstGeom prst="rect">
            <a:avLst/>
          </a:prstGeom>
        </p:spPr>
      </p:pic>
      <p:pic>
        <p:nvPicPr>
          <p:cNvPr id="11" name="Рисунок 10" descr="IMG_20180926_124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8598" y="2819400"/>
            <a:ext cx="5264401" cy="3690151"/>
          </a:xfrm>
          <a:prstGeom prst="rect">
            <a:avLst/>
          </a:prstGeom>
        </p:spPr>
      </p:pic>
      <p:pic>
        <p:nvPicPr>
          <p:cNvPr id="10" name="Рисунок 9" descr="IMG_20180926_132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esktop\Пед. таланты\Приложения по географии\Приложение Фотоальбом\Фото для фотоальбома\IMG-20180925-WA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533" y="3429000"/>
            <a:ext cx="5444067" cy="3062288"/>
          </a:xfrm>
          <a:prstGeom prst="rect">
            <a:avLst/>
          </a:prstGeom>
          <a:noFill/>
        </p:spPr>
      </p:pic>
      <p:pic>
        <p:nvPicPr>
          <p:cNvPr id="7" name="Picture 2" descr="C:\Users\Admin\Desktop\Пед. таланты\Приложения по географии\Приложение Фотоальбом\Фото для фотоальбома\IMG-20181002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304801"/>
            <a:ext cx="4952999" cy="3586252"/>
          </a:xfrm>
          <a:prstGeom prst="rect">
            <a:avLst/>
          </a:prstGeom>
          <a:noFill/>
        </p:spPr>
      </p:pic>
      <p:pic>
        <p:nvPicPr>
          <p:cNvPr id="9" name="Рисунок 8" descr="глобус (3)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04800"/>
            <a:ext cx="2509520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267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педагога с детьми</a:t>
            </a:r>
            <a:endParaRPr lang="ru-RU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173</Words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175</cp:revision>
  <dcterms:created xsi:type="dcterms:W3CDTF">2018-09-16T15:08:15Z</dcterms:created>
  <dcterms:modified xsi:type="dcterms:W3CDTF">2025-02-04T11:34:39Z</dcterms:modified>
</cp:coreProperties>
</file>